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13" r:id="rId3"/>
    <p:sldId id="304" r:id="rId4"/>
    <p:sldId id="305" r:id="rId5"/>
    <p:sldId id="308" r:id="rId6"/>
    <p:sldId id="309" r:id="rId7"/>
    <p:sldId id="310" r:id="rId8"/>
    <p:sldId id="311" r:id="rId9"/>
    <p:sldId id="312" r:id="rId10"/>
    <p:sldId id="361" r:id="rId11"/>
    <p:sldId id="363" r:id="rId12"/>
    <p:sldId id="364" r:id="rId13"/>
    <p:sldId id="365" r:id="rId14"/>
    <p:sldId id="366" r:id="rId15"/>
    <p:sldId id="367" r:id="rId16"/>
    <p:sldId id="362" r:id="rId17"/>
    <p:sldId id="368" r:id="rId18"/>
    <p:sldId id="369" r:id="rId19"/>
    <p:sldId id="370" r:id="rId20"/>
    <p:sldId id="371" r:id="rId21"/>
    <p:sldId id="372" r:id="rId22"/>
    <p:sldId id="373" r:id="rId23"/>
    <p:sldId id="374" r:id="rId24"/>
    <p:sldId id="375" r:id="rId25"/>
    <p:sldId id="376" r:id="rId26"/>
    <p:sldId id="378" r:id="rId27"/>
    <p:sldId id="377" r:id="rId28"/>
    <p:sldId id="33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652" autoAdjust="0"/>
    <p:restoredTop sz="94660"/>
  </p:normalViewPr>
  <p:slideViewPr>
    <p:cSldViewPr snapToGrid="0">
      <p:cViewPr varScale="1">
        <p:scale>
          <a:sx n="81" d="100"/>
          <a:sy n="81" d="100"/>
        </p:scale>
        <p:origin x="18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C8764212-6911-472E-9657-E78D539A6E0B}"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F23664-D49D-4B1A-9F01-EAF55F82D5FF}"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C8764212-6911-472E-9657-E78D539A6E0B}"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F23664-D49D-4B1A-9F01-EAF55F82D5FF}"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C8764212-6911-472E-9657-E78D539A6E0B}"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F23664-D49D-4B1A-9F01-EAF55F82D5FF}"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C8764212-6911-472E-9657-E78D539A6E0B}"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F23664-D49D-4B1A-9F01-EAF55F82D5FF}"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C8764212-6911-472E-9657-E78D539A6E0B}"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F23664-D49D-4B1A-9F01-EAF55F82D5FF}"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p>
            <a:fld id="{C8764212-6911-472E-9657-E78D539A6E0B}"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F23664-D49D-4B1A-9F01-EAF55F82D5FF}"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C8764212-6911-472E-9657-E78D539A6E0B}"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8F23664-D49D-4B1A-9F01-EAF55F82D5FF}"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C8764212-6911-472E-9657-E78D539A6E0B}"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8F23664-D49D-4B1A-9F01-EAF55F82D5FF}"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764212-6911-472E-9657-E78D539A6E0B}"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8F23664-D49D-4B1A-9F01-EAF55F82D5FF}"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C8764212-6911-472E-9657-E78D539A6E0B}"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F23664-D49D-4B1A-9F01-EAF55F82D5FF}"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C8764212-6911-472E-9657-E78D539A6E0B}"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F23664-D49D-4B1A-9F01-EAF55F82D5FF}"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764212-6911-472E-9657-E78D539A6E0B}" type="datetimeFigureOut">
              <a:rPr lang="en-IN" smtClean="0"/>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F23664-D49D-4B1A-9F01-EAF55F82D5FF}"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44821" y="1293777"/>
            <a:ext cx="6702358" cy="5354320"/>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INSTITUTE FOR ADVANCED COMPUTING AND SOFTWARE DEVELOPMENT AKURDI, PUNE</a:t>
            </a:r>
            <a:endParaRPr lang="en-US" b="1" dirty="0">
              <a:latin typeface="Times New Roman" panose="02020603050405020304" pitchFamily="18" charset="0"/>
              <a:cs typeface="Times New Roman" panose="02020603050405020304" pitchFamily="18" charset="0"/>
            </a:endParaRPr>
          </a:p>
          <a:p>
            <a:pPr algn="ctr"/>
            <a:endParaRPr lang="en-US" b="1" dirty="0">
              <a:latin typeface="Times New Roman" panose="02020603050405020304" pitchFamily="18" charset="0"/>
              <a:cs typeface="Times New Roman" panose="02020603050405020304" pitchFamily="18" charset="0"/>
            </a:endParaRPr>
          </a:p>
          <a:p>
            <a:pPr algn="ctr"/>
            <a:r>
              <a:rPr lang="en-US" b="1" dirty="0">
                <a:latin typeface="Times New Roman" panose="02020603050405020304" pitchFamily="18" charset="0"/>
                <a:cs typeface="Times New Roman" panose="02020603050405020304" pitchFamily="18" charset="0"/>
              </a:rPr>
              <a:t>Power Point Presentation on</a:t>
            </a:r>
            <a:endParaRPr lang="en-US" b="1" dirty="0">
              <a:latin typeface="Times New Roman" panose="02020603050405020304" pitchFamily="18" charset="0"/>
              <a:cs typeface="Times New Roman" panose="02020603050405020304" pitchFamily="18" charset="0"/>
            </a:endParaRPr>
          </a:p>
          <a:p>
            <a:pPr algn="ctr"/>
            <a:endParaRPr lang="en-US" b="1" dirty="0">
              <a:latin typeface="Times New Roman" panose="02020603050405020304" pitchFamily="18" charset="0"/>
              <a:cs typeface="Times New Roman" panose="02020603050405020304" pitchFamily="18" charset="0"/>
            </a:endParaRPr>
          </a:p>
          <a:p>
            <a:pPr algn="ctr"/>
            <a:r>
              <a:rPr lang="en-US" b="1" dirty="0">
                <a:latin typeface="Times New Roman" panose="02020603050405020304" pitchFamily="18" charset="0"/>
                <a:cs typeface="Times New Roman" panose="02020603050405020304" pitchFamily="18" charset="0"/>
              </a:rPr>
              <a:t>“</a:t>
            </a:r>
            <a:r>
              <a:rPr lang="en-IN" altLang="en-US" b="1" dirty="0">
                <a:latin typeface="Times New Roman" panose="02020603050405020304" pitchFamily="18" charset="0"/>
                <a:cs typeface="Times New Roman" panose="02020603050405020304" pitchFamily="18" charset="0"/>
              </a:rPr>
              <a:t>Online Shopping Mart</a:t>
            </a:r>
            <a:r>
              <a:rPr lang="en-US" b="1" dirty="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a:p>
            <a:pPr algn="ctr"/>
            <a:endParaRPr lang="en-US" b="1" dirty="0">
              <a:latin typeface="Times New Roman" panose="02020603050405020304" pitchFamily="18" charset="0"/>
              <a:cs typeface="Times New Roman" panose="02020603050405020304" pitchFamily="18" charset="0"/>
            </a:endParaRPr>
          </a:p>
          <a:p>
            <a:pPr algn="ctr"/>
            <a:r>
              <a:rPr lang="en-US" b="1" dirty="0">
                <a:latin typeface="Times New Roman" panose="02020603050405020304" pitchFamily="18" charset="0"/>
                <a:cs typeface="Times New Roman" panose="02020603050405020304" pitchFamily="18" charset="0"/>
              </a:rPr>
              <a:t>PG-DAC MARCH 2023</a:t>
            </a:r>
            <a:endParaRPr lang="en-US" b="1" dirty="0">
              <a:latin typeface="Times New Roman" panose="02020603050405020304" pitchFamily="18" charset="0"/>
              <a:cs typeface="Times New Roman" panose="02020603050405020304" pitchFamily="18" charset="0"/>
            </a:endParaRPr>
          </a:p>
          <a:p>
            <a:pPr algn="ctr"/>
            <a:endParaRPr lang="en-US" b="1" dirty="0">
              <a:latin typeface="Times New Roman" panose="02020603050405020304" pitchFamily="18" charset="0"/>
              <a:cs typeface="Times New Roman" panose="02020603050405020304" pitchFamily="18" charset="0"/>
            </a:endParaRPr>
          </a:p>
          <a:p>
            <a:pPr algn="ctr"/>
            <a:r>
              <a:rPr lang="en-US" b="1" dirty="0">
                <a:latin typeface="Times New Roman" panose="02020603050405020304" pitchFamily="18" charset="0"/>
                <a:cs typeface="Times New Roman" panose="02020603050405020304" pitchFamily="18" charset="0"/>
              </a:rPr>
              <a:t>Submitted By:</a:t>
            </a:r>
            <a:endParaRPr lang="en-US" b="1" dirty="0">
              <a:latin typeface="Times New Roman" panose="02020603050405020304" pitchFamily="18" charset="0"/>
              <a:cs typeface="Times New Roman" panose="02020603050405020304" pitchFamily="18" charset="0"/>
            </a:endParaRPr>
          </a:p>
          <a:p>
            <a:pPr algn="ctr"/>
            <a:r>
              <a:rPr lang="en-US" b="1" dirty="0">
                <a:latin typeface="Times New Roman" panose="02020603050405020304" pitchFamily="18" charset="0"/>
                <a:cs typeface="Times New Roman" panose="02020603050405020304" pitchFamily="18" charset="0"/>
              </a:rPr>
              <a:t>Group No: </a:t>
            </a:r>
            <a:endParaRPr lang="en-US" b="1" dirty="0">
              <a:latin typeface="Times New Roman" panose="02020603050405020304" pitchFamily="18" charset="0"/>
              <a:cs typeface="Times New Roman" panose="02020603050405020304" pitchFamily="18" charset="0"/>
            </a:endParaRPr>
          </a:p>
          <a:p>
            <a:pPr algn="ctr"/>
            <a:r>
              <a:rPr lang="en-IN" altLang="en-US" b="1" dirty="0">
                <a:latin typeface="Times New Roman" panose="02020603050405020304" pitchFamily="18" charset="0"/>
                <a:cs typeface="Times New Roman" panose="02020603050405020304" pitchFamily="18" charset="0"/>
              </a:rPr>
              <a:t>109</a:t>
            </a:r>
            <a:endParaRPr lang="en-US" b="1"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Name :					PRN:</a:t>
            </a:r>
            <a:endParaRPr lang="en-US" b="1" dirty="0">
              <a:latin typeface="Times New Roman" panose="02020603050405020304" pitchFamily="18" charset="0"/>
              <a:cs typeface="Times New Roman" panose="02020603050405020304" pitchFamily="18" charset="0"/>
            </a:endParaRPr>
          </a:p>
          <a:p>
            <a:pPr algn="just"/>
            <a:r>
              <a:rPr lang="en-IN" altLang="en-US" b="1" dirty="0">
                <a:latin typeface="Times New Roman" panose="02020603050405020304" pitchFamily="18" charset="0"/>
                <a:cs typeface="Times New Roman" panose="02020603050405020304" pitchFamily="18" charset="0"/>
              </a:rPr>
              <a:t>Mohit Bijwar</a:t>
            </a:r>
            <a:r>
              <a:rPr lang="en-US" b="1" dirty="0">
                <a:latin typeface="Times New Roman" panose="02020603050405020304" pitchFamily="18" charset="0"/>
                <a:cs typeface="Times New Roman" panose="02020603050405020304" pitchFamily="18" charset="0"/>
              </a:rPr>
              <a:t> (233</a:t>
            </a:r>
            <a:r>
              <a:rPr lang="en-IN" altLang="en-US" b="1" dirty="0">
                <a:latin typeface="Times New Roman" panose="02020603050405020304" pitchFamily="18" charset="0"/>
                <a:cs typeface="Times New Roman" panose="02020603050405020304" pitchFamily="18" charset="0"/>
              </a:rPr>
              <a:t>051</a:t>
            </a:r>
            <a:r>
              <a:rPr lang="en-US" b="1" dirty="0">
                <a:latin typeface="Times New Roman" panose="02020603050405020304" pitchFamily="18" charset="0"/>
                <a:cs typeface="Times New Roman" panose="02020603050405020304" pitchFamily="18" charset="0"/>
              </a:rPr>
              <a:t>)                                     230341220</a:t>
            </a:r>
            <a:r>
              <a:rPr lang="en-IN" altLang="en-US" b="1" dirty="0">
                <a:latin typeface="Times New Roman" panose="02020603050405020304" pitchFamily="18" charset="0"/>
                <a:cs typeface="Times New Roman" panose="02020603050405020304" pitchFamily="18" charset="0"/>
              </a:rPr>
              <a:t>100</a:t>
            </a:r>
            <a:endParaRPr lang="en-US" b="1" dirty="0">
              <a:latin typeface="Times New Roman" panose="02020603050405020304" pitchFamily="18" charset="0"/>
              <a:cs typeface="Times New Roman" panose="02020603050405020304" pitchFamily="18" charset="0"/>
            </a:endParaRPr>
          </a:p>
          <a:p>
            <a:pPr algn="just"/>
            <a:r>
              <a:rPr lang="en-IN" altLang="en-US" b="1" dirty="0">
                <a:latin typeface="Times New Roman" panose="02020603050405020304" pitchFamily="18" charset="0"/>
                <a:cs typeface="Times New Roman" panose="02020603050405020304" pitchFamily="18" charset="0"/>
              </a:rPr>
              <a:t>Rushikesh Mohite</a:t>
            </a:r>
            <a:r>
              <a:rPr lang="en-US" b="1" dirty="0">
                <a:latin typeface="Times New Roman" panose="02020603050405020304" pitchFamily="18" charset="0"/>
                <a:cs typeface="Times New Roman" panose="02020603050405020304" pitchFamily="18" charset="0"/>
              </a:rPr>
              <a:t>  (233</a:t>
            </a:r>
            <a:r>
              <a:rPr lang="en-IN" altLang="en-US" b="1" dirty="0">
                <a:latin typeface="Times New Roman" panose="02020603050405020304" pitchFamily="18" charset="0"/>
                <a:cs typeface="Times New Roman" panose="02020603050405020304" pitchFamily="18" charset="0"/>
              </a:rPr>
              <a:t>075</a:t>
            </a:r>
            <a:r>
              <a:rPr lang="en-US" b="1" dirty="0">
                <a:latin typeface="Times New Roman" panose="02020603050405020304" pitchFamily="18" charset="0"/>
                <a:cs typeface="Times New Roman" panose="02020603050405020304" pitchFamily="18" charset="0"/>
              </a:rPr>
              <a:t>)		</a:t>
            </a:r>
            <a:r>
              <a:rPr lang="en-IN" altLang="en-US" b="1"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2303412201</a:t>
            </a:r>
            <a:r>
              <a:rPr lang="en-IN" altLang="en-US" b="1" dirty="0">
                <a:latin typeface="Times New Roman" panose="02020603050405020304" pitchFamily="18" charset="0"/>
                <a:cs typeface="Times New Roman" panose="02020603050405020304" pitchFamily="18" charset="0"/>
              </a:rPr>
              <a:t>50</a:t>
            </a:r>
            <a:r>
              <a:rPr lang="en-US" b="1" dirty="0">
                <a:latin typeface="Times New Roman" panose="02020603050405020304" pitchFamily="18" charset="0"/>
                <a:cs typeface="Times New Roman" panose="02020603050405020304" pitchFamily="18" charset="0"/>
              </a:rPr>
              <a:t>												</a:t>
            </a:r>
            <a:endParaRPr lang="en-US" b="1" dirty="0">
              <a:latin typeface="Times New Roman" panose="02020603050405020304" pitchFamily="18" charset="0"/>
              <a:cs typeface="Times New Roman" panose="02020603050405020304" pitchFamily="18" charset="0"/>
            </a:endParaRPr>
          </a:p>
          <a:p>
            <a:pPr algn="ctr"/>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1"/>
          <a:stretch>
            <a:fillRect/>
          </a:stretch>
        </p:blipFill>
        <p:spPr>
          <a:xfrm>
            <a:off x="430205" y="391065"/>
            <a:ext cx="1587843" cy="1655129"/>
          </a:xfrm>
          <a:prstGeom prst="rect">
            <a:avLst/>
          </a:prstGeom>
        </p:spPr>
      </p:pic>
      <p:pic>
        <p:nvPicPr>
          <p:cNvPr id="4" name="image29.jpg"/>
          <p:cNvPicPr/>
          <p:nvPr/>
        </p:nvPicPr>
        <p:blipFill>
          <a:blip r:embed="rId2"/>
          <a:srcRect/>
          <a:stretch>
            <a:fillRect/>
          </a:stretch>
        </p:blipFill>
        <p:spPr>
          <a:xfrm>
            <a:off x="10038946" y="391065"/>
            <a:ext cx="1422232" cy="6692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eller logi"/>
          <p:cNvPicPr>
            <a:picLocks noChangeAspect="1"/>
          </p:cNvPicPr>
          <p:nvPr/>
        </p:nvPicPr>
        <p:blipFill>
          <a:blip r:embed="rId1"/>
          <a:stretch>
            <a:fillRect/>
          </a:stretch>
        </p:blipFill>
        <p:spPr>
          <a:xfrm>
            <a:off x="0" y="100330"/>
            <a:ext cx="12191365" cy="675767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eller profile"/>
          <p:cNvPicPr>
            <a:picLocks noChangeAspect="1"/>
          </p:cNvPicPr>
          <p:nvPr/>
        </p:nvPicPr>
        <p:blipFill>
          <a:blip r:embed="rId1"/>
          <a:stretch>
            <a:fillRect/>
          </a:stretch>
        </p:blipFill>
        <p:spPr>
          <a:xfrm>
            <a:off x="0" y="635"/>
            <a:ext cx="12192635" cy="6858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eller add prod"/>
          <p:cNvPicPr>
            <a:picLocks noChangeAspect="1"/>
          </p:cNvPicPr>
          <p:nvPr/>
        </p:nvPicPr>
        <p:blipFill>
          <a:blip r:embed="rId1"/>
          <a:stretch>
            <a:fillRect/>
          </a:stretch>
        </p:blipFill>
        <p:spPr>
          <a:xfrm>
            <a:off x="635" y="0"/>
            <a:ext cx="12190730" cy="685736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E-Commerce OSM(Online Shopping Mart)-32"/>
          <p:cNvPicPr>
            <a:picLocks noChangeAspect="1"/>
          </p:cNvPicPr>
          <p:nvPr/>
        </p:nvPicPr>
        <p:blipFill>
          <a:blip r:embed="rId1"/>
          <a:stretch>
            <a:fillRect/>
          </a:stretch>
        </p:blipFill>
        <p:spPr>
          <a:xfrm>
            <a:off x="0" y="635"/>
            <a:ext cx="12192000" cy="685673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E-Commerce OSM(Online Shopping Mart)-33"/>
          <p:cNvPicPr>
            <a:picLocks noChangeAspect="1"/>
          </p:cNvPicPr>
          <p:nvPr/>
        </p:nvPicPr>
        <p:blipFill>
          <a:blip r:embed="rId1"/>
          <a:stretch>
            <a:fillRect/>
          </a:stretch>
        </p:blipFill>
        <p:spPr>
          <a:xfrm>
            <a:off x="-635" y="0"/>
            <a:ext cx="12192635" cy="685863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E-Commerce OSM(Online Shopping Mart)-34"/>
          <p:cNvPicPr>
            <a:picLocks noChangeAspect="1"/>
          </p:cNvPicPr>
          <p:nvPr/>
        </p:nvPicPr>
        <p:blipFill>
          <a:blip r:embed="rId1"/>
          <a:stretch>
            <a:fillRect/>
          </a:stretch>
        </p:blipFill>
        <p:spPr>
          <a:xfrm>
            <a:off x="-635" y="0"/>
            <a:ext cx="12192635" cy="685736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E-Commerce OSM(Online Shopping Mart)-35"/>
          <p:cNvPicPr>
            <a:picLocks noChangeAspect="1"/>
          </p:cNvPicPr>
          <p:nvPr/>
        </p:nvPicPr>
        <p:blipFill>
          <a:blip r:embed="rId1"/>
          <a:stretch>
            <a:fillRect/>
          </a:stretch>
        </p:blipFill>
        <p:spPr>
          <a:xfrm>
            <a:off x="0" y="0"/>
            <a:ext cx="12192000" cy="685736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E-Commerce OSM(Online Shopping Mart)-36"/>
          <p:cNvPicPr>
            <a:picLocks noChangeAspect="1"/>
          </p:cNvPicPr>
          <p:nvPr/>
        </p:nvPicPr>
        <p:blipFill>
          <a:blip r:embed="rId1"/>
          <a:stretch>
            <a:fillRect/>
          </a:stretch>
        </p:blipFill>
        <p:spPr>
          <a:xfrm>
            <a:off x="0" y="0"/>
            <a:ext cx="12192000" cy="685863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822960" y="419100"/>
            <a:ext cx="10789920" cy="706755"/>
          </a:xfrm>
          <a:prstGeom prst="rect">
            <a:avLst/>
          </a:prstGeom>
          <a:noFill/>
        </p:spPr>
        <p:txBody>
          <a:bodyPr wrap="square" rtlCol="0">
            <a:spAutoFit/>
          </a:bodyPr>
          <a:p>
            <a:r>
              <a:rPr lang="en-IN" altLang="en-US" sz="4000"/>
              <a:t>Project Flow</a:t>
            </a:r>
            <a:endParaRPr lang="en-IN" altLang="en-US" sz="4000"/>
          </a:p>
        </p:txBody>
      </p:sp>
      <p:sp>
        <p:nvSpPr>
          <p:cNvPr id="3" name="Text Box 2"/>
          <p:cNvSpPr txBox="1"/>
          <p:nvPr/>
        </p:nvSpPr>
        <p:spPr>
          <a:xfrm>
            <a:off x="914400" y="1897380"/>
            <a:ext cx="10271760" cy="3538220"/>
          </a:xfrm>
          <a:prstGeom prst="rect">
            <a:avLst/>
          </a:prstGeom>
          <a:noFill/>
        </p:spPr>
        <p:txBody>
          <a:bodyPr wrap="square" rtlCol="0">
            <a:spAutoFit/>
          </a:bodyPr>
          <a:p>
            <a:r>
              <a:rPr lang="en-US" sz="3200"/>
              <a:t>1.  Admin Activity Diagram</a:t>
            </a:r>
            <a:endParaRPr lang="en-US" sz="3200"/>
          </a:p>
          <a:p>
            <a:r>
              <a:rPr lang="en-US" sz="3200"/>
              <a:t>2. Seller Activity Diagram</a:t>
            </a:r>
            <a:endParaRPr lang="en-US" sz="3200"/>
          </a:p>
          <a:p>
            <a:r>
              <a:rPr lang="en-US" sz="3200"/>
              <a:t>3. Customer Activity   Diagram</a:t>
            </a:r>
            <a:endParaRPr lang="en-US" sz="3200"/>
          </a:p>
          <a:p>
            <a:r>
              <a:rPr lang="en-US" sz="3200"/>
              <a:t>4. Seller Data Flow Diagram</a:t>
            </a:r>
            <a:endParaRPr lang="en-US" sz="3200"/>
          </a:p>
          <a:p>
            <a:r>
              <a:rPr lang="en-IN" altLang="en-US" sz="3200"/>
              <a:t>5.Customer Data Flow Diagram</a:t>
            </a:r>
            <a:endParaRPr lang="en-US" sz="3200"/>
          </a:p>
          <a:p>
            <a:r>
              <a:rPr lang="en-IN" altLang="en-US" sz="3200"/>
              <a:t>6</a:t>
            </a:r>
            <a:r>
              <a:rPr lang="en-US" sz="3200"/>
              <a:t>. E-R Diagram</a:t>
            </a:r>
            <a:endParaRPr lang="en-US" sz="3200"/>
          </a:p>
          <a:p>
            <a:r>
              <a:rPr lang="en-IN" altLang="en-US" sz="3200"/>
              <a:t>7</a:t>
            </a:r>
            <a:r>
              <a:rPr lang="en-US" sz="3200"/>
              <a:t>. Class Diagram</a:t>
            </a:r>
            <a:endParaRPr lang="en-US" sz="32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E-Commerce OSM(Online Shopping Mart)-9"/>
          <p:cNvPicPr>
            <a:picLocks noChangeAspect="1"/>
          </p:cNvPicPr>
          <p:nvPr/>
        </p:nvPicPr>
        <p:blipFill>
          <a:blip r:embed="rId1"/>
          <a:stretch>
            <a:fillRect/>
          </a:stretch>
        </p:blipFill>
        <p:spPr>
          <a:xfrm>
            <a:off x="-635" y="0"/>
            <a:ext cx="12192000" cy="685863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44671" y="505123"/>
            <a:ext cx="9102657" cy="6177280"/>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Introduction</a:t>
            </a:r>
            <a:endParaRPr lang="en-US" sz="4000" dirty="0">
              <a:latin typeface="Times New Roman" panose="02020603050405020304" pitchFamily="18" charset="0"/>
              <a:cs typeface="Times New Roman" panose="02020603050405020304" pitchFamily="18" charset="0"/>
            </a:endParaRPr>
          </a:p>
          <a:p>
            <a:pPr marR="0" lvl="1" algn="just">
              <a:spcBef>
                <a:spcPts val="295"/>
              </a:spcBef>
              <a:spcAft>
                <a:spcPts val="0"/>
              </a:spcAft>
              <a:buSzPts val="1200"/>
              <a:tabLst>
                <a:tab pos="664210" algn="l"/>
              </a:tabLst>
            </a:pP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endParaRPr lang="en-US" sz="1200" b="0" i="0" dirty="0">
              <a:effectLst/>
              <a:latin typeface="Times New Roman" panose="02020603050405020304" pitchFamily="18" charset="0"/>
              <a:cs typeface="Times New Roman" panose="02020603050405020304" pitchFamily="18" charset="0"/>
            </a:endParaRPr>
          </a:p>
          <a:p>
            <a:pPr algn="just"/>
            <a:br>
              <a:rPr lang="en-US" sz="1200" b="0" i="0" dirty="0">
                <a:effectLst/>
                <a:latin typeface="Times New Roman" panose="02020603050405020304" pitchFamily="18" charset="0"/>
                <a:cs typeface="Times New Roman" panose="02020603050405020304" pitchFamily="18" charset="0"/>
              </a:rPr>
            </a:br>
            <a:r>
              <a:rPr lang="en-US" b="0" i="0" dirty="0">
                <a:effectLst/>
                <a:latin typeface="Times New Roman" panose="02020603050405020304" pitchFamily="18" charset="0"/>
                <a:cs typeface="Times New Roman" panose="02020603050405020304" pitchFamily="18" charset="0"/>
              </a:rPr>
              <a:t>The purpose of this SRS is to provide a clear, documented model of the requirements for</a:t>
            </a:r>
            <a:endParaRPr lang="en-US" b="0" i="0" dirty="0">
              <a:effectLst/>
              <a:latin typeface="Times New Roman" panose="02020603050405020304" pitchFamily="18" charset="0"/>
              <a:cs typeface="Times New Roman" panose="02020603050405020304" pitchFamily="18" charset="0"/>
            </a:endParaRPr>
          </a:p>
          <a:p>
            <a:pPr algn="just"/>
            <a:r>
              <a:rPr lang="en-US" b="0" i="0" dirty="0">
                <a:effectLst/>
                <a:latin typeface="Times New Roman" panose="02020603050405020304" pitchFamily="18" charset="0"/>
                <a:cs typeface="Times New Roman" panose="02020603050405020304" pitchFamily="18" charset="0"/>
              </a:rPr>
              <a:t>E-Commerce online shopping website. This document serves to provide top level use cases for a web customer making purchases online. The OSM (Online shopping system) system includes the Customer subsystem as well the Seller subsystem.</a:t>
            </a:r>
            <a:endParaRPr lang="en-US" b="0" i="0" dirty="0">
              <a:effectLst/>
              <a:latin typeface="Times New Roman" panose="02020603050405020304" pitchFamily="18" charset="0"/>
              <a:cs typeface="Times New Roman" panose="02020603050405020304" pitchFamily="18" charset="0"/>
            </a:endParaRPr>
          </a:p>
          <a:p>
            <a:pPr algn="just"/>
            <a:r>
              <a:rPr lang="en-US" b="0" i="0" dirty="0">
                <a:effectLst/>
                <a:latin typeface="Times New Roman" panose="02020603050405020304" pitchFamily="18" charset="0"/>
                <a:cs typeface="Times New Roman" panose="02020603050405020304" pitchFamily="18" charset="0"/>
              </a:rPr>
              <a:t>The OSM provides a platform for conducting sales of a wide variety of goods across the globe. It is implemented as an internet-based enterprise and has a vast inventory of products from books, houseware, electronics, groceries and much more. Sellers use this system to easily expand their service to a more global platform. This guarantees better flexibility, larger audience and an improved market. The appeal of OSM experienced a large boost in the last decade because the customers can browse easily through various options, brands and price ranges with very little hassle. The ability to reap its benefits from the comfort of one’s own home has only bolstered its claim as one of the biggest enterprises that dominates the internet. This project is an attempt to provide the advantage of online shopping to customer of physical store. It helps buying the products in the shop anywhere through internet by using a smart phone, computer. Thus, the customer will get the service of online shopping and home delivery from their favourite shop through E-Commerce OSM.</a:t>
            </a:r>
            <a:endParaRPr lang="en-US" b="0" i="0" dirty="0">
              <a:effectLst/>
              <a:latin typeface="Times New Roman" panose="02020603050405020304" pitchFamily="18" charset="0"/>
              <a:cs typeface="Times New Roman" panose="02020603050405020304" pitchFamily="18" charset="0"/>
            </a:endParaRPr>
          </a:p>
          <a:p>
            <a:b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E-Commerce OSM(Online Shopping Mart)-10"/>
          <p:cNvPicPr>
            <a:picLocks noChangeAspect="1"/>
          </p:cNvPicPr>
          <p:nvPr/>
        </p:nvPicPr>
        <p:blipFill>
          <a:blip r:embed="rId1"/>
          <a:stretch>
            <a:fillRect/>
          </a:stretch>
        </p:blipFill>
        <p:spPr>
          <a:xfrm>
            <a:off x="0" y="0"/>
            <a:ext cx="12191365" cy="68580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E-Commerce OSM(Online Shopping Mart)-11"/>
          <p:cNvPicPr>
            <a:picLocks noChangeAspect="1"/>
          </p:cNvPicPr>
          <p:nvPr/>
        </p:nvPicPr>
        <p:blipFill>
          <a:blip r:embed="rId1"/>
          <a:stretch>
            <a:fillRect/>
          </a:stretch>
        </p:blipFill>
        <p:spPr>
          <a:xfrm>
            <a:off x="-635" y="13335"/>
            <a:ext cx="12192635" cy="683069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E-Commerce OSM(Online Shopping Mart)-19"/>
          <p:cNvPicPr>
            <a:picLocks noChangeAspect="1"/>
          </p:cNvPicPr>
          <p:nvPr/>
        </p:nvPicPr>
        <p:blipFill>
          <a:blip r:embed="rId1"/>
          <a:stretch>
            <a:fillRect/>
          </a:stretch>
        </p:blipFill>
        <p:spPr>
          <a:xfrm>
            <a:off x="0" y="0"/>
            <a:ext cx="12192635" cy="68580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E-Commerce OSM(Online Shopping Mart)-20"/>
          <p:cNvPicPr>
            <a:picLocks noChangeAspect="1"/>
          </p:cNvPicPr>
          <p:nvPr/>
        </p:nvPicPr>
        <p:blipFill>
          <a:blip r:embed="rId1"/>
          <a:stretch>
            <a:fillRect/>
          </a:stretch>
        </p:blipFill>
        <p:spPr>
          <a:xfrm>
            <a:off x="635" y="0"/>
            <a:ext cx="12190730" cy="68580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E-Commerce OSM(Online Shopping Mart)-21"/>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ER diagram 2"/>
          <p:cNvPicPr>
            <a:picLocks noChangeAspect="1"/>
          </p:cNvPicPr>
          <p:nvPr/>
        </p:nvPicPr>
        <p:blipFill>
          <a:blip r:embed="rId1"/>
          <a:stretch>
            <a:fillRect/>
          </a:stretch>
        </p:blipFill>
        <p:spPr>
          <a:xfrm>
            <a:off x="635" y="-635"/>
            <a:ext cx="12190730" cy="6858000"/>
          </a:xfrm>
          <a:prstGeom prst="rect">
            <a:avLst/>
          </a:prstGeom>
        </p:spPr>
      </p:pic>
      <p:sp>
        <p:nvSpPr>
          <p:cNvPr id="3" name="Text Box 2"/>
          <p:cNvSpPr txBox="1"/>
          <p:nvPr/>
        </p:nvSpPr>
        <p:spPr>
          <a:xfrm>
            <a:off x="3608070" y="6244590"/>
            <a:ext cx="4820920" cy="460375"/>
          </a:xfrm>
          <a:prstGeom prst="rect">
            <a:avLst/>
          </a:prstGeom>
          <a:noFill/>
        </p:spPr>
        <p:txBody>
          <a:bodyPr wrap="square" rtlCol="0">
            <a:spAutoFit/>
          </a:bodyPr>
          <a:p>
            <a:pPr algn="ctr"/>
            <a:r>
              <a:rPr lang="en-IN" altLang="en-US" sz="2400" b="1"/>
              <a:t>E-R Diagram</a:t>
            </a:r>
            <a:endParaRPr lang="en-IN" altLang="en-US" sz="2400" b="1"/>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E-Commerce OSM(Online Shopping Mart)-22"/>
          <p:cNvPicPr>
            <a:picLocks noChangeAspect="1"/>
          </p:cNvPicPr>
          <p:nvPr/>
        </p:nvPicPr>
        <p:blipFill>
          <a:blip r:embed="rId1"/>
          <a:stretch>
            <a:fillRect/>
          </a:stretch>
        </p:blipFill>
        <p:spPr>
          <a:xfrm>
            <a:off x="-635" y="0"/>
            <a:ext cx="12193270" cy="68580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 </a:t>
            </a:r>
            <a:endParaRPr lang="en-IN" dirty="0"/>
          </a:p>
        </p:txBody>
      </p:sp>
      <p:sp>
        <p:nvSpPr>
          <p:cNvPr id="3" name="Subtitle 2"/>
          <p:cNvSpPr>
            <a:spLocks noGrp="1"/>
          </p:cNvSpPr>
          <p:nvPr>
            <p:ph type="subTitle" idx="1"/>
          </p:nvPr>
        </p:nvSpPr>
        <p:spPr/>
        <p:txBody>
          <a:bodyPr/>
          <a:lstStyle/>
          <a:p>
            <a:r>
              <a:rPr lang="en-IN"/>
              <a:t>.</a:t>
            </a: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72260" y="544830"/>
            <a:ext cx="9039225" cy="2945130"/>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Objective</a:t>
            </a:r>
            <a:endParaRPr lang="en-US" sz="4000" dirty="0">
              <a:latin typeface="Times New Roman" panose="02020603050405020304" pitchFamily="18" charset="0"/>
              <a:cs typeface="Times New Roman" panose="02020603050405020304" pitchFamily="18" charset="0"/>
            </a:endParaRPr>
          </a:p>
          <a:p>
            <a:pPr marR="0" lvl="1" algn="just">
              <a:spcBef>
                <a:spcPts val="295"/>
              </a:spcBef>
              <a:spcAft>
                <a:spcPts val="0"/>
              </a:spcAft>
              <a:buSzPts val="1200"/>
              <a:tabLst>
                <a:tab pos="664210" algn="l"/>
              </a:tabLst>
            </a:pP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endParaRPr lang="en-US" sz="1200" b="0" i="0" dirty="0">
              <a:effectLst/>
              <a:latin typeface="Times New Roman" panose="02020603050405020304" pitchFamily="18" charset="0"/>
              <a:cs typeface="Times New Roman" panose="02020603050405020304" pitchFamily="18" charset="0"/>
            </a:endParaRPr>
          </a:p>
          <a:p>
            <a:pPr algn="just"/>
            <a:br>
              <a:rPr lang="en-US" sz="1200" b="0" i="0" dirty="0">
                <a:effectLst/>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The objective of the project is to make an E-commerce web application in to purchase items in an existing shop. In order to build such an application complete web support, need to be provided. A complete and efficient web application which can provide the online shopping experience is the basic objective of the project. The web application can be implemented in the form of an e-commerce application with web </a:t>
            </a:r>
            <a:r>
              <a:rPr lang="en-IN" altLang="en-US" dirty="0">
                <a:latin typeface="Times New Roman" panose="02020603050405020304" pitchFamily="18" charset="0"/>
                <a:cs typeface="Times New Roman" panose="02020603050405020304" pitchFamily="18" charset="0"/>
              </a:rPr>
              <a:t>view</a:t>
            </a:r>
            <a:r>
              <a:rPr lang="en-US" dirty="0">
                <a:latin typeface="Times New Roman" panose="02020603050405020304" pitchFamily="18" charset="0"/>
                <a:cs typeface="Times New Roman" panose="02020603050405020304" pitchFamily="18" charset="0"/>
              </a:rPr>
              <a:t>.</a:t>
            </a:r>
            <a:b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72233" y="328849"/>
            <a:ext cx="9047534" cy="6823075"/>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Scope</a:t>
            </a:r>
            <a:endParaRPr lang="en-US" sz="4000" dirty="0">
              <a:latin typeface="Times New Roman" panose="02020603050405020304" pitchFamily="18" charset="0"/>
              <a:cs typeface="Times New Roman" panose="02020603050405020304" pitchFamily="18" charset="0"/>
            </a:endParaRPr>
          </a:p>
          <a:p>
            <a:pPr marR="0" lvl="1" algn="just">
              <a:spcBef>
                <a:spcPts val="295"/>
              </a:spcBef>
              <a:spcAft>
                <a:spcPts val="0"/>
              </a:spcAft>
              <a:buSzPts val="1200"/>
              <a:tabLst>
                <a:tab pos="664210" algn="l"/>
              </a:tabLst>
            </a:pP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endParaRPr lang="en-US" sz="1200" b="0" i="0" dirty="0">
              <a:effectLst/>
              <a:latin typeface="Times New Roman" panose="02020603050405020304" pitchFamily="18" charset="0"/>
              <a:cs typeface="Times New Roman" panose="02020603050405020304" pitchFamily="18" charset="0"/>
            </a:endParaRPr>
          </a:p>
          <a:p>
            <a:br>
              <a:rPr lang="en-US" sz="1200" b="0" i="0" dirty="0">
                <a:effectLst/>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The E-Commerce OSM provides a platform for conducting sales of a wide variety of goods and provides a way of bringing sellers and customers on an online platform to conduct transactions in a secure manner across the globe. It is implemented as an online enterprise. This system provides an avenue for customers to shop from a wide variety of products online. It also provides sellers a platform where they can upload their listing to the system for customers to view and purchase. The biggest advantages of the service is the comfort it brings with remote usage. The ability to compare various price ranges, brands and even customer reviews and experiences provides for a more honest/depth understanding of the product. It also provides a platform for retailers and sellers to reach a global audience.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Fitted with recommendation models to analyse customer interests, previous purchases and ratings can help recommend other products that the customer may like. This model is essential to increase visibility of useful products to the customer but also to boost the service’s revenue. The service also has a large database that stores customer data and history. Another important benefit provided by the service is the reviews section. The reviews section offers transparency around product performance and user experience. Not only do items have ratings given to it by users, but also detailed user reviews with an option to attach pictures of the product. This feature boosts customer trust and creates a community of customers who can engage with each other and help one another select the right products. A key feature is secure money transaction along with guaranteed and time bound product delivery.</a:t>
            </a:r>
            <a:br>
              <a:rPr lang="en-US"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72233" y="544749"/>
            <a:ext cx="9047534" cy="5161280"/>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Technology Used</a:t>
            </a:r>
            <a:endParaRPr lang="en-US" sz="4000" dirty="0">
              <a:latin typeface="Times New Roman" panose="02020603050405020304" pitchFamily="18" charset="0"/>
              <a:cs typeface="Times New Roman" panose="02020603050405020304" pitchFamily="18" charset="0"/>
            </a:endParaRPr>
          </a:p>
          <a:p>
            <a:pPr marR="0" lvl="1" algn="just">
              <a:spcBef>
                <a:spcPts val="295"/>
              </a:spcBef>
              <a:spcAft>
                <a:spcPts val="0"/>
              </a:spcAft>
              <a:buSzPts val="1200"/>
              <a:tabLst>
                <a:tab pos="664210" algn="l"/>
              </a:tabLst>
            </a:pP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endParaRPr lang="en-US" sz="1200" b="0" i="0" dirty="0">
              <a:effectLst/>
              <a:latin typeface="Times New Roman" panose="02020603050405020304" pitchFamily="18" charset="0"/>
              <a:cs typeface="Times New Roman" panose="02020603050405020304" pitchFamily="18" charset="0"/>
            </a:endParaRPr>
          </a:p>
          <a:p>
            <a:pPr algn="just"/>
            <a:br>
              <a:rPr lang="en-US" sz="1200" b="0" i="0" dirty="0">
                <a:effectLst/>
                <a:latin typeface="Times New Roman" panose="02020603050405020304" pitchFamily="18" charset="0"/>
                <a:cs typeface="Times New Roman" panose="02020603050405020304" pitchFamily="18" charset="0"/>
              </a:rPr>
            </a:br>
            <a:r>
              <a:rPr lang="en-US" b="1" u="sng" dirty="0">
                <a:latin typeface="Times New Roman" panose="02020603050405020304" pitchFamily="18" charset="0"/>
                <a:cs typeface="Times New Roman" panose="02020603050405020304" pitchFamily="18" charset="0"/>
              </a:rPr>
              <a:t>Frontend</a:t>
            </a:r>
            <a:r>
              <a:rPr lang="en-US" b="1" dirty="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React: Used for building the user interface, ensuring a responsive and intuitive user experience.</a:t>
            </a:r>
            <a:endParaRPr lang="en-US" dirty="0">
              <a:latin typeface="Times New Roman" panose="02020603050405020304" pitchFamily="18" charset="0"/>
              <a:cs typeface="Times New Roman" panose="02020603050405020304" pitchFamily="18" charset="0"/>
            </a:endParaRPr>
          </a:p>
          <a:p>
            <a:pPr algn="just"/>
            <a:endParaRPr lang="en-US" b="1" dirty="0">
              <a:latin typeface="Times New Roman" panose="02020603050405020304" pitchFamily="18" charset="0"/>
              <a:cs typeface="Times New Roman" panose="02020603050405020304" pitchFamily="18" charset="0"/>
            </a:endParaRPr>
          </a:p>
          <a:p>
            <a:pPr algn="just"/>
            <a:r>
              <a:rPr lang="en-US" b="1" u="sng" dirty="0">
                <a:latin typeface="Times New Roman" panose="02020603050405020304" pitchFamily="18" charset="0"/>
                <a:cs typeface="Times New Roman" panose="02020603050405020304" pitchFamily="18" charset="0"/>
              </a:rPr>
              <a:t>Backend</a:t>
            </a:r>
            <a:r>
              <a:rPr lang="en-US" b="1" dirty="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Java Spring Boot: Employed to create the business logic layer, providing robust and efficient backend services.</a:t>
            </a: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b="1" u="sng" dirty="0">
                <a:latin typeface="Times New Roman" panose="02020603050405020304" pitchFamily="18" charset="0"/>
                <a:cs typeface="Times New Roman" panose="02020603050405020304" pitchFamily="18" charset="0"/>
              </a:rPr>
              <a:t>Database</a:t>
            </a:r>
            <a:r>
              <a:rPr lang="en-US" b="1" dirty="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MySQL: Chosen as the backend database management system for secure storage and retrieval of data.</a:t>
            </a: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This technology stack ensures a seamless and user-friendly Doctor's Appointment System, leveraging the strengths of each component for a comprehensive solution.</a:t>
            </a:r>
            <a:br>
              <a:rPr lang="en-US"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72233" y="544749"/>
            <a:ext cx="9047534" cy="3068320"/>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Software &amp; Hardware Configuration</a:t>
            </a:r>
            <a:endParaRPr lang="en-US" sz="4000" dirty="0">
              <a:latin typeface="Times New Roman" panose="02020603050405020304" pitchFamily="18" charset="0"/>
              <a:cs typeface="Times New Roman" panose="02020603050405020304" pitchFamily="18" charset="0"/>
            </a:endParaRPr>
          </a:p>
          <a:p>
            <a:pPr marR="0" lvl="1" algn="just">
              <a:spcBef>
                <a:spcPts val="295"/>
              </a:spcBef>
              <a:spcAft>
                <a:spcPts val="0"/>
              </a:spcAft>
              <a:buSzPts val="1200"/>
              <a:tabLst>
                <a:tab pos="664210" algn="l"/>
              </a:tabLst>
            </a:pP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endParaRPr lang="en-US" sz="1200" b="0" i="0" dirty="0">
              <a:effectLst/>
              <a:latin typeface="Times New Roman" panose="02020603050405020304" pitchFamily="18" charset="0"/>
              <a:cs typeface="Times New Roman" panose="02020603050405020304" pitchFamily="18" charset="0"/>
            </a:endParaRPr>
          </a:p>
          <a:p>
            <a:pPr algn="just"/>
            <a:br>
              <a:rPr lang="en-US" sz="1200" b="0" i="0" dirty="0">
                <a:effectLst/>
                <a:latin typeface="Times New Roman" panose="02020603050405020304" pitchFamily="18" charset="0"/>
                <a:cs typeface="Times New Roman" panose="02020603050405020304" pitchFamily="18" charset="0"/>
              </a:rPr>
            </a:br>
            <a:r>
              <a:rPr lang="en-US" sz="3200" b="0" i="0" dirty="0">
                <a:effectLst/>
                <a:latin typeface="Times New Roman" panose="02020603050405020304" pitchFamily="18" charset="0"/>
                <a:cs typeface="Times New Roman" panose="02020603050405020304" pitchFamily="18" charset="0"/>
              </a:rPr>
              <a:t>Compatibility:</a:t>
            </a:r>
            <a:endParaRPr lang="en-US" sz="3200" b="0" i="0" dirty="0">
              <a:effectLst/>
              <a:latin typeface="Times New Roman" panose="02020603050405020304" pitchFamily="18" charset="0"/>
              <a:cs typeface="Times New Roman" panose="02020603050405020304" pitchFamily="18" charset="0"/>
            </a:endParaRPr>
          </a:p>
          <a:p>
            <a:pPr algn="just"/>
            <a:endParaRPr lang="en-US" sz="1200" b="0" i="0" dirty="0">
              <a:effectLst/>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⮚OSM could be installed on Windows server, Linux server.</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⮚OSM will provide chrome browser compatible user interface.</a:t>
            </a:r>
            <a:endParaRPr lang="en-US" dirty="0">
              <a:latin typeface="Times New Roman" panose="02020603050405020304" pitchFamily="18" charset="0"/>
              <a:cs typeface="Times New Roman" panose="02020603050405020304" pitchFamily="18" charset="0"/>
            </a:endParaRPr>
          </a:p>
          <a:p>
            <a:pPr algn="just"/>
            <a:br>
              <a:rPr lang="en-US"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72233" y="544749"/>
            <a:ext cx="9047534" cy="4831080"/>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Functionality</a:t>
            </a:r>
            <a:endParaRPr lang="en-US" sz="4000" dirty="0">
              <a:latin typeface="Times New Roman" panose="02020603050405020304" pitchFamily="18" charset="0"/>
              <a:cs typeface="Times New Roman" panose="02020603050405020304" pitchFamily="18" charset="0"/>
            </a:endParaRPr>
          </a:p>
          <a:p>
            <a:pPr algn="ctr"/>
            <a:endParaRPr lang="en-US" sz="4000" dirty="0">
              <a:latin typeface="Times New Roman" panose="02020603050405020304" pitchFamily="18" charset="0"/>
              <a:cs typeface="Times New Roman" panose="02020603050405020304" pitchFamily="18" charset="0"/>
            </a:endParaRPr>
          </a:p>
          <a:p>
            <a:pPr algn="just"/>
            <a:endParaRPr lang="en-US" sz="1200" b="0" i="0" dirty="0">
              <a:effectLst/>
              <a:latin typeface="Times New Roman" panose="02020603050405020304" pitchFamily="18" charset="0"/>
              <a:cs typeface="Times New Roman" panose="02020603050405020304" pitchFamily="18" charset="0"/>
            </a:endParaRPr>
          </a:p>
          <a:p>
            <a:r>
              <a:rPr lang="en-US" sz="2000" b="0" i="0" dirty="0">
                <a:latin typeface="Times New Roman" panose="02020603050405020304" pitchFamily="18" charset="0"/>
                <a:cs typeface="Times New Roman" panose="02020603050405020304" pitchFamily="18" charset="0"/>
              </a:rPr>
              <a:t>The current system for shopping is to visit the shop manually and from the available product choose the item customer want and buying the item by payment of the price of the item.</a:t>
            </a:r>
            <a:endParaRPr lang="en-US" sz="2000" b="0" i="0" dirty="0">
              <a:latin typeface="Times New Roman" panose="02020603050405020304" pitchFamily="18" charset="0"/>
              <a:cs typeface="Times New Roman" panose="02020603050405020304" pitchFamily="18" charset="0"/>
            </a:endParaRPr>
          </a:p>
          <a:p>
            <a:endParaRPr lang="en-US" b="0" i="0" dirty="0">
              <a:latin typeface="Times New Roman" panose="02020603050405020304" pitchFamily="18" charset="0"/>
              <a:cs typeface="Times New Roman" panose="02020603050405020304" pitchFamily="18" charset="0"/>
            </a:endParaRPr>
          </a:p>
          <a:p>
            <a:r>
              <a:rPr lang="en-US" b="0" i="0" dirty="0">
                <a:latin typeface="Times New Roman" panose="02020603050405020304" pitchFamily="18" charset="0"/>
                <a:cs typeface="Times New Roman" panose="02020603050405020304" pitchFamily="18" charset="0"/>
              </a:rPr>
              <a:t>⮚</a:t>
            </a:r>
            <a:r>
              <a:rPr lang="en-US" sz="2000" b="0" i="0" dirty="0">
                <a:latin typeface="Times New Roman" panose="02020603050405020304" pitchFamily="18" charset="0"/>
                <a:cs typeface="Times New Roman" panose="02020603050405020304" pitchFamily="18" charset="0"/>
              </a:rPr>
              <a:t>It is less user-friendly.</a:t>
            </a:r>
            <a:endParaRPr lang="en-US" sz="2000" b="0" i="0" dirty="0">
              <a:latin typeface="Times New Roman" panose="02020603050405020304" pitchFamily="18" charset="0"/>
              <a:cs typeface="Times New Roman" panose="02020603050405020304" pitchFamily="18" charset="0"/>
            </a:endParaRPr>
          </a:p>
          <a:p>
            <a:r>
              <a:rPr lang="en-US" sz="2000" b="0" i="0" dirty="0">
                <a:latin typeface="Times New Roman" panose="02020603050405020304" pitchFamily="18" charset="0"/>
                <a:cs typeface="Times New Roman" panose="02020603050405020304" pitchFamily="18" charset="0"/>
              </a:rPr>
              <a:t>⮚User must go to shop and select products.</a:t>
            </a:r>
            <a:endParaRPr lang="en-US" sz="2000" b="0" i="0" dirty="0">
              <a:latin typeface="Times New Roman" panose="02020603050405020304" pitchFamily="18" charset="0"/>
              <a:cs typeface="Times New Roman" panose="02020603050405020304" pitchFamily="18" charset="0"/>
            </a:endParaRPr>
          </a:p>
          <a:p>
            <a:r>
              <a:rPr lang="en-US" sz="2000" b="0" i="0" dirty="0">
                <a:latin typeface="Times New Roman" panose="02020603050405020304" pitchFamily="18" charset="0"/>
                <a:cs typeface="Times New Roman" panose="02020603050405020304" pitchFamily="18" charset="0"/>
              </a:rPr>
              <a:t>⮚It is difficult to identify the required product.</a:t>
            </a:r>
            <a:endParaRPr lang="en-US" sz="2000" b="0" i="0" dirty="0">
              <a:latin typeface="Times New Roman" panose="02020603050405020304" pitchFamily="18" charset="0"/>
              <a:cs typeface="Times New Roman" panose="02020603050405020304" pitchFamily="18" charset="0"/>
            </a:endParaRPr>
          </a:p>
          <a:p>
            <a:r>
              <a:rPr lang="en-US" sz="2000" b="0" i="0" dirty="0">
                <a:latin typeface="Times New Roman" panose="02020603050405020304" pitchFamily="18" charset="0"/>
                <a:cs typeface="Times New Roman" panose="02020603050405020304" pitchFamily="18" charset="0"/>
              </a:rPr>
              <a:t>⮚Description of the product limited.</a:t>
            </a:r>
            <a:endParaRPr lang="en-US" sz="2000" b="0" i="0" dirty="0">
              <a:latin typeface="Times New Roman" panose="02020603050405020304" pitchFamily="18" charset="0"/>
              <a:cs typeface="Times New Roman" panose="02020603050405020304" pitchFamily="18" charset="0"/>
            </a:endParaRPr>
          </a:p>
          <a:p>
            <a:r>
              <a:rPr lang="en-US" sz="2000" b="0" i="0" dirty="0">
                <a:latin typeface="Times New Roman" panose="02020603050405020304" pitchFamily="18" charset="0"/>
                <a:cs typeface="Times New Roman" panose="02020603050405020304" pitchFamily="18" charset="0"/>
              </a:rPr>
              <a:t>⮚It is a time-consuming process</a:t>
            </a:r>
            <a:endParaRPr lang="en-US" sz="2000" b="0" i="0" dirty="0">
              <a:latin typeface="Times New Roman" panose="02020603050405020304" pitchFamily="18" charset="0"/>
              <a:cs typeface="Times New Roman" panose="02020603050405020304" pitchFamily="18" charset="0"/>
            </a:endParaRPr>
          </a:p>
          <a:p>
            <a:r>
              <a:rPr lang="en-US" sz="2000" b="0" i="0" dirty="0">
                <a:latin typeface="Times New Roman" panose="02020603050405020304" pitchFamily="18" charset="0"/>
                <a:cs typeface="Times New Roman" panose="02020603050405020304" pitchFamily="18" charset="0"/>
              </a:rPr>
              <a:t>⮚Not in reach of distant users.</a:t>
            </a:r>
            <a:br>
              <a:rPr lang="en-US"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9453" y="534589"/>
            <a:ext cx="9047534" cy="1260475"/>
          </a:xfrm>
          <a:prstGeom prst="rect">
            <a:avLst/>
          </a:prstGeom>
          <a:noFill/>
        </p:spPr>
        <p:txBody>
          <a:bodyPr wrap="square" rtlCol="0">
            <a:spAutoFit/>
          </a:bodyPr>
          <a:lstStyle/>
          <a:p>
            <a:pPr algn="just"/>
            <a:endParaRPr lang="en-US" b="1" u="sng" dirty="0">
              <a:latin typeface="Times New Roman" panose="02020603050405020304" pitchFamily="18" charset="0"/>
              <a:cs typeface="Times New Roman" panose="02020603050405020304" pitchFamily="18" charset="0"/>
            </a:endParaRPr>
          </a:p>
          <a:p>
            <a:pPr algn="just"/>
            <a:endParaRPr lang="en-US" b="1" u="sng" dirty="0">
              <a:latin typeface="Times New Roman" panose="02020603050405020304" pitchFamily="18" charset="0"/>
              <a:cs typeface="Times New Roman" panose="02020603050405020304" pitchFamily="18" charset="0"/>
            </a:endParaRPr>
          </a:p>
          <a:p>
            <a:pPr algn="ctr"/>
            <a:r>
              <a:rPr lang="en-IN" sz="4000" dirty="0">
                <a:latin typeface="Times New Roman" panose="02020603050405020304" pitchFamily="18" charset="0"/>
                <a:cs typeface="Times New Roman" panose="02020603050405020304" pitchFamily="18" charset="0"/>
              </a:rPr>
              <a:t>Project Diagrams</a:t>
            </a:r>
            <a:endParaRPr lang="en-IN" sz="4000" dirty="0">
              <a:latin typeface="Times New Roman" panose="02020603050405020304" pitchFamily="18" charset="0"/>
              <a:cs typeface="Times New Roman" panose="02020603050405020304" pitchFamily="18" charset="0"/>
            </a:endParaRPr>
          </a:p>
        </p:txBody>
      </p:sp>
      <p:sp>
        <p:nvSpPr>
          <p:cNvPr id="3" name="Text Box 2"/>
          <p:cNvSpPr txBox="1"/>
          <p:nvPr/>
        </p:nvSpPr>
        <p:spPr>
          <a:xfrm>
            <a:off x="807720" y="2265680"/>
            <a:ext cx="10718800" cy="2553335"/>
          </a:xfrm>
          <a:prstGeom prst="rect">
            <a:avLst/>
          </a:prstGeom>
          <a:noFill/>
        </p:spPr>
        <p:txBody>
          <a:bodyPr wrap="square" rtlCol="0">
            <a:spAutoFit/>
          </a:bodyPr>
          <a:p>
            <a:pPr marL="342900" indent="-342900" algn="l">
              <a:buFont typeface="Arial" panose="020B0604020202020204" pitchFamily="34" charset="0"/>
              <a:buChar char="•"/>
            </a:pPr>
            <a:r>
              <a:rPr lang="en-US" sz="2000"/>
              <a:t>Home page</a:t>
            </a:r>
            <a:endParaRPr lang="en-US" sz="2000"/>
          </a:p>
          <a:p>
            <a:pPr marL="342900" indent="-342900" algn="l">
              <a:buFont typeface="Arial" panose="020B0604020202020204" pitchFamily="34" charset="0"/>
              <a:buChar char="•"/>
            </a:pPr>
            <a:r>
              <a:rPr lang="en-US" sz="2000"/>
              <a:t>Seller login details</a:t>
            </a:r>
            <a:endParaRPr lang="en-US" sz="2000"/>
          </a:p>
          <a:p>
            <a:pPr marL="342900" indent="-342900" algn="l">
              <a:buFont typeface="Arial" panose="020B0604020202020204" pitchFamily="34" charset="0"/>
              <a:buChar char="•"/>
            </a:pPr>
            <a:r>
              <a:rPr lang="en-US" sz="2000"/>
              <a:t>Seller profile page</a:t>
            </a:r>
            <a:endParaRPr lang="en-US" sz="2000"/>
          </a:p>
          <a:p>
            <a:pPr marL="342900" indent="-342900" algn="l">
              <a:buFont typeface="Arial" panose="020B0604020202020204" pitchFamily="34" charset="0"/>
              <a:buChar char="•"/>
            </a:pPr>
            <a:r>
              <a:rPr lang="en-US" sz="2000"/>
              <a:t>Seller add products details form</a:t>
            </a:r>
            <a:endParaRPr lang="en-US" sz="2000"/>
          </a:p>
          <a:p>
            <a:pPr marL="342900" indent="-342900" algn="l">
              <a:buFont typeface="Arial" panose="020B0604020202020204" pitchFamily="34" charset="0"/>
              <a:buChar char="•"/>
            </a:pPr>
            <a:r>
              <a:rPr lang="en-US" sz="2000"/>
              <a:t>Seller product list</a:t>
            </a:r>
            <a:endParaRPr lang="en-US" sz="2000"/>
          </a:p>
          <a:p>
            <a:pPr marL="342900" indent="-342900" algn="l">
              <a:buFont typeface="Arial" panose="020B0604020202020204" pitchFamily="34" charset="0"/>
              <a:buChar char="•"/>
            </a:pPr>
            <a:r>
              <a:rPr lang="en-US" sz="2000"/>
              <a:t>Seller product updated</a:t>
            </a:r>
            <a:endParaRPr lang="en-US" sz="2000"/>
          </a:p>
          <a:p>
            <a:pPr marL="342900" indent="-342900" algn="l">
              <a:buFont typeface="Arial" panose="020B0604020202020204" pitchFamily="34" charset="0"/>
              <a:buChar char="•"/>
            </a:pPr>
            <a:r>
              <a:rPr lang="en-US" sz="2000"/>
              <a:t>Seller product deleted</a:t>
            </a:r>
            <a:endParaRPr lang="en-US" sz="2000"/>
          </a:p>
          <a:p>
            <a:pPr marL="342900" indent="-342900" algn="l">
              <a:buFont typeface="Arial" panose="020B0604020202020204" pitchFamily="34" charset="0"/>
              <a:buChar char="•"/>
            </a:pPr>
            <a:r>
              <a:rPr lang="en-US" sz="2000"/>
              <a:t>Customer Login Page</a:t>
            </a:r>
            <a:endParaRPr lang="en-US" sz="2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E-Commerce OSM(Online Shopping Mart)-37"/>
          <p:cNvPicPr>
            <a:picLocks noChangeAspect="1"/>
          </p:cNvPicPr>
          <p:nvPr/>
        </p:nvPicPr>
        <p:blipFill>
          <a:blip r:embed="rId1"/>
          <a:stretch>
            <a:fillRect/>
          </a:stretch>
        </p:blipFill>
        <p:spPr>
          <a:xfrm>
            <a:off x="635" y="0"/>
            <a:ext cx="12191365" cy="712152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5306</Words>
  <Application>WPS Presentation</Application>
  <PresentationFormat>Widescreen</PresentationFormat>
  <Paragraphs>99</Paragraphs>
  <Slides>27</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27</vt:i4>
      </vt:variant>
    </vt:vector>
  </HeadingPairs>
  <TitlesOfParts>
    <vt:vector size="36" baseType="lpstr">
      <vt:lpstr>Arial</vt:lpstr>
      <vt:lpstr>SimSun</vt:lpstr>
      <vt:lpstr>Wingdings</vt:lpstr>
      <vt:lpstr>Times New Roman</vt:lpstr>
      <vt:lpstr>Microsoft YaHei</vt:lpstr>
      <vt:lpstr>Arial Unicode MS</vt:lpstr>
      <vt:lpstr>Calibri Light</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Rahul More</dc:creator>
  <cp:lastModifiedBy>mohit</cp:lastModifiedBy>
  <cp:revision>10</cp:revision>
  <dcterms:created xsi:type="dcterms:W3CDTF">2023-08-28T19:03:00Z</dcterms:created>
  <dcterms:modified xsi:type="dcterms:W3CDTF">2023-08-29T07:45:16Z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48D024BF636441019251BFA98945311C</vt:lpwstr>
  </property>
  <property fmtid="{D5CDD505-2E9C-101B-9397-08002B2CF9AE}" pid="3" name="KSOProductBuildVer">
    <vt:lpwstr>1033-11.2.0.11219</vt:lpwstr>
  </property>
</Properties>
</file>